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Caveat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Caveat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ave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e44a01eb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e44a01eb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e44a01eb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e44a01eb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e44a01eb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e44a01eb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e44a01eb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e44a01eb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e44a01eb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e44a01eb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e44a01eb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e44a01eb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e44a01eb5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e44a01eb5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e44a01eb5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e44a01eb5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e44a01eb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e44a01eb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e4e7c157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e4e7c157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e44a01eb5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6e44a01eb5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e44a01eb5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e44a01eb5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e44a01eb5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e44a01eb5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e44a01eb5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e44a01eb5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e44a01eb5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e44a01eb5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e4e7c157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e4e7c157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e44a01eb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e44a01eb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hyperlink" Target="http://www.peterbloem.nl/blog/transformers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bit.ly/SIDN-AttnVis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c-s-i.ai" TargetMode="External"/><Relationship Id="rId4" Type="http://schemas.openxmlformats.org/officeDocument/2006/relationships/hyperlink" Target="http://lstm.seas.harvard.edu/" TargetMode="External"/><Relationship Id="rId5" Type="http://schemas.openxmlformats.org/officeDocument/2006/relationships/hyperlink" Target="https://seq2seq-vis.io/" TargetMode="External"/><Relationship Id="rId6" Type="http://schemas.openxmlformats.org/officeDocument/2006/relationships/hyperlink" Target="https://gan-paint-demo.mybluemix.net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SIDN-AttnVi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IAP.SIDN ‘20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Methods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4039125"/>
            <a:ext cx="8520600" cy="10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Hendrik Strobelt (MIT-IBM AI Lab),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Sebastian Gehrmann (Harvard SEAS),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David Bau (MIT CSAIL)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Examples: </a:t>
            </a:r>
            <a:r>
              <a:rPr b="1" lang="en"/>
              <a:t>Passive Observation</a:t>
            </a:r>
            <a:endParaRPr b="1"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08888"/>
            <a:ext cx="4442525" cy="270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8150" y="641900"/>
            <a:ext cx="3415850" cy="45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Examples: </a:t>
            </a:r>
            <a:r>
              <a:rPr b="1" lang="en"/>
              <a:t>Interactive</a:t>
            </a:r>
            <a:r>
              <a:rPr b="1" lang="en"/>
              <a:t> Observation</a:t>
            </a:r>
            <a:endParaRPr b="1"/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7" y="1508886"/>
            <a:ext cx="4442525" cy="2705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0850" y="947075"/>
            <a:ext cx="3123150" cy="419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Examples: </a:t>
            </a:r>
            <a:r>
              <a:rPr b="1" lang="en"/>
              <a:t>Interactive Collaboration</a:t>
            </a:r>
            <a:endParaRPr b="1"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517050"/>
            <a:ext cx="4442525" cy="3056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1649" y="1372750"/>
            <a:ext cx="2455503" cy="2112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0879" y="2286000"/>
            <a:ext cx="1552900" cy="275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</a:t>
            </a:r>
            <a:r>
              <a:rPr lang="en"/>
              <a:t> ?</a:t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u="sng"/>
              <a:t>Low Fidelity</a:t>
            </a:r>
            <a:r>
              <a:rPr lang="en"/>
              <a:t> Prototypes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Iteration is iteration is … </a:t>
            </a:r>
            <a:r>
              <a:rPr lang="en"/>
              <a:t>is key to good ideas/design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formulate goals precisely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run prototype by your friends to avoid tunnel ‘depression’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 Attention in Transformer Models (NLP)</a:t>
            </a:r>
            <a:endParaRPr/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27350" cy="320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/>
        </p:nvSpPr>
        <p:spPr>
          <a:xfrm>
            <a:off x="0" y="4698600"/>
            <a:ext cx="60678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4"/>
              </a:rPr>
              <a:t>http://www.peterbloem.nl/blog/transformers</a:t>
            </a:r>
            <a:r>
              <a:rPr lang="en" sz="1200"/>
              <a:t> </a:t>
            </a:r>
            <a:endParaRPr sz="1200"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9750" y="1170123"/>
            <a:ext cx="3844324" cy="166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20713" y="2838351"/>
            <a:ext cx="3962401" cy="175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Caveat"/>
                <a:ea typeface="Caveat"/>
                <a:cs typeface="Caveat"/>
                <a:sym typeface="Caveat"/>
              </a:rPr>
              <a:t>Activity: </a:t>
            </a:r>
            <a:r>
              <a:rPr b="1" lang="en">
                <a:solidFill>
                  <a:srgbClr val="F3F3F3"/>
                </a:solidFill>
                <a:latin typeface="Caveat"/>
                <a:ea typeface="Caveat"/>
                <a:cs typeface="Caveat"/>
                <a:sym typeface="Caveat"/>
              </a:rPr>
              <a:t>Low Fidelity Prototypes </a:t>
            </a:r>
            <a:endParaRPr b="1">
              <a:solidFill>
                <a:srgbClr val="F3F3F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3F3F3"/>
                </a:solidFill>
                <a:latin typeface="Caveat"/>
                <a:ea typeface="Caveat"/>
                <a:cs typeface="Caveat"/>
                <a:sym typeface="Caveat"/>
              </a:rPr>
              <a:t>Sketch </a:t>
            </a:r>
            <a:r>
              <a:rPr lang="en" sz="2400" u="sng">
                <a:solidFill>
                  <a:srgbClr val="F3F3F3"/>
                </a:solidFill>
                <a:latin typeface="Caveat"/>
                <a:ea typeface="Caveat"/>
                <a:cs typeface="Caveat"/>
                <a:sym typeface="Caveat"/>
              </a:rPr>
              <a:t>three</a:t>
            </a:r>
            <a:r>
              <a:rPr lang="en" sz="2400">
                <a:solidFill>
                  <a:srgbClr val="F3F3F3"/>
                </a:solidFill>
                <a:latin typeface="Caveat"/>
                <a:ea typeface="Caveat"/>
                <a:cs typeface="Caveat"/>
                <a:sym typeface="Caveat"/>
              </a:rPr>
              <a:t> ideas how you would visualize </a:t>
            </a:r>
            <a:r>
              <a:rPr lang="en" sz="2400" u="sng">
                <a:solidFill>
                  <a:srgbClr val="F3F3F3"/>
                </a:solidFill>
                <a:latin typeface="Caveat"/>
                <a:ea typeface="Caveat"/>
                <a:cs typeface="Caveat"/>
                <a:sym typeface="Caveat"/>
              </a:rPr>
              <a:t>one</a:t>
            </a:r>
            <a:r>
              <a:rPr lang="en" sz="2400">
                <a:solidFill>
                  <a:srgbClr val="F3F3F3"/>
                </a:solidFill>
                <a:latin typeface="Caveat"/>
                <a:ea typeface="Caveat"/>
                <a:cs typeface="Caveat"/>
                <a:sym typeface="Caveat"/>
              </a:rPr>
              <a:t> attention head in a transformer model.</a:t>
            </a:r>
            <a:endParaRPr sz="2400">
              <a:solidFill>
                <a:srgbClr val="F3F3F3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3F3F3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F3F3F3"/>
                </a:solidFill>
                <a:latin typeface="Caveat"/>
                <a:ea typeface="Caveat"/>
                <a:cs typeface="Caveat"/>
                <a:sym typeface="Caveat"/>
              </a:rPr>
              <a:t>(3 min)</a:t>
            </a:r>
            <a:endParaRPr sz="2400">
              <a:solidFill>
                <a:srgbClr val="F3F3F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1-day JS Prototype</a:t>
            </a:r>
            <a:endParaRPr/>
          </a:p>
        </p:txBody>
      </p:sp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checkout github: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http://bit.ly/SIDN-AttnVis</a:t>
            </a:r>
            <a:r>
              <a:rPr lang="en"/>
              <a:t> </a:t>
            </a:r>
            <a:br>
              <a:rPr lang="en"/>
            </a:br>
            <a:r>
              <a:rPr lang="en"/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git clone https://github.com/SIDN-IAP/attnvis.git</a:t>
            </a:r>
            <a:br>
              <a:rPr b="1"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" sz="1200"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cd attnvis</a:t>
            </a:r>
            <a:endParaRPr b="1"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install dependencies: </a:t>
            </a:r>
            <a:br>
              <a:rPr lang="en"/>
            </a:br>
            <a:r>
              <a:rPr lang="en"/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conda env create -f environment.yml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get server to start without errors</a:t>
            </a:r>
            <a:br>
              <a:rPr lang="en"/>
            </a:br>
            <a:r>
              <a:rPr lang="en"/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conda activate attnvis</a:t>
            </a:r>
            <a:br>
              <a:rPr b="1"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		python server.py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1-day JS Prototype</a:t>
            </a:r>
            <a:endParaRPr/>
          </a:p>
        </p:txBody>
      </p:sp>
      <p:sp>
        <p:nvSpPr>
          <p:cNvPr id="163" name="Google Shape;163;p29"/>
          <p:cNvSpPr/>
          <p:nvPr/>
        </p:nvSpPr>
        <p:spPr>
          <a:xfrm>
            <a:off x="230100" y="2022575"/>
            <a:ext cx="1356600" cy="1683600"/>
          </a:xfrm>
          <a:prstGeom prst="verticalScroll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(api.py)</a:t>
            </a:r>
            <a:endParaRPr/>
          </a:p>
        </p:txBody>
      </p:sp>
      <p:sp>
        <p:nvSpPr>
          <p:cNvPr id="164" name="Google Shape;164;p29"/>
          <p:cNvSpPr/>
          <p:nvPr/>
        </p:nvSpPr>
        <p:spPr>
          <a:xfrm>
            <a:off x="2240575" y="2022575"/>
            <a:ext cx="1356600" cy="168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 interface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(server.py)</a:t>
            </a: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4432725" y="2022575"/>
            <a:ext cx="1356600" cy="168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 </a:t>
            </a:r>
            <a:r>
              <a:rPr lang="en"/>
              <a:t>interface + VIS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(index.html)</a:t>
            </a:r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1465450" y="2737175"/>
            <a:ext cx="654000" cy="254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3687950" y="2737175"/>
            <a:ext cx="654000" cy="254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8" name="Google Shape;168;p29"/>
          <p:cNvCxnSpPr/>
          <p:nvPr/>
        </p:nvCxnSpPr>
        <p:spPr>
          <a:xfrm>
            <a:off x="4045150" y="1501800"/>
            <a:ext cx="0" cy="325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7250" y="1646212"/>
            <a:ext cx="2415051" cy="243632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/>
          <p:nvPr/>
        </p:nvSpPr>
        <p:spPr>
          <a:xfrm>
            <a:off x="311700" y="1211125"/>
            <a:ext cx="3376200" cy="375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171" name="Google Shape;171;p29"/>
          <p:cNvSpPr txBox="1"/>
          <p:nvPr/>
        </p:nvSpPr>
        <p:spPr>
          <a:xfrm>
            <a:off x="4287375" y="1211125"/>
            <a:ext cx="4545000" cy="375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/ HTML / CSS</a:t>
            </a:r>
            <a:endParaRPr/>
          </a:p>
        </p:txBody>
      </p:sp>
      <p:sp>
        <p:nvSpPr>
          <p:cNvPr id="172" name="Google Shape;172;p29"/>
          <p:cNvSpPr txBox="1"/>
          <p:nvPr/>
        </p:nvSpPr>
        <p:spPr>
          <a:xfrm>
            <a:off x="351225" y="4190500"/>
            <a:ext cx="13566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huggingface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pytorch</a:t>
            </a:r>
            <a:endParaRPr/>
          </a:p>
        </p:txBody>
      </p:sp>
      <p:sp>
        <p:nvSpPr>
          <p:cNvPr id="173" name="Google Shape;173;p29"/>
          <p:cNvSpPr txBox="1"/>
          <p:nvPr/>
        </p:nvSpPr>
        <p:spPr>
          <a:xfrm>
            <a:off x="2198188" y="4190500"/>
            <a:ext cx="13566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flask</a:t>
            </a:r>
            <a:endParaRPr/>
          </a:p>
        </p:txBody>
      </p:sp>
      <p:sp>
        <p:nvSpPr>
          <p:cNvPr id="174" name="Google Shape;174;p29"/>
          <p:cNvSpPr txBox="1"/>
          <p:nvPr/>
        </p:nvSpPr>
        <p:spPr>
          <a:xfrm>
            <a:off x="4432713" y="4190500"/>
            <a:ext cx="13566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html/css/js</a:t>
            </a:r>
            <a:br>
              <a:rPr lang="en"/>
            </a:br>
            <a:r>
              <a:rPr lang="en"/>
              <a:t>d3.js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links</a:t>
            </a:r>
            <a:endParaRPr/>
          </a:p>
        </p:txBody>
      </p:sp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Collaborative Semantic Inference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http://c-s-i.ai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LSTMVis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http://lstm.seas.harvard.edu/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Seq2SeqVis 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https://seq2seq-vis.io/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GanPaint </a:t>
            </a:r>
            <a:r>
              <a:rPr lang="en" sz="1100" u="sng">
                <a:solidFill>
                  <a:schemeClr val="hlink"/>
                </a:solidFill>
                <a:hlinkClick r:id="rId6"/>
              </a:rPr>
              <a:t>https://gan-paint-demo.mybluemix.net/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Prerequisites for lab #2 (conda might  take time)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checkout github: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http://bit.ly/SIDN-AttnVis</a:t>
            </a:r>
            <a:r>
              <a:rPr lang="en"/>
              <a:t> </a:t>
            </a:r>
            <a:br>
              <a:rPr lang="en"/>
            </a:br>
            <a:r>
              <a:rPr lang="en"/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git clone https://github.com/SIDN-IAP/attnvis.git</a:t>
            </a:r>
            <a:br>
              <a:rPr b="1"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" sz="1200"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cd attnvis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install dependencies: </a:t>
            </a:r>
            <a:br>
              <a:rPr lang="en"/>
            </a:br>
            <a:r>
              <a:rPr lang="en"/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conda env create -f environment.yml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get server to start without errors</a:t>
            </a:r>
            <a:br>
              <a:rPr lang="en"/>
            </a:br>
            <a:r>
              <a:rPr lang="en"/>
              <a:t>		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conda activate attnvis</a:t>
            </a:r>
            <a:br>
              <a:rPr b="1"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		python server.py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bit.ly/sidn-gp</a:t>
            </a:r>
            <a:endParaRPr/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part 1: direct interaction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1 (3 mins)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Directly visualize the activations of a unit of the GAN.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many numbers are contained in the activations tensor?</a:t>
            </a:r>
            <a:br>
              <a:rPr lang="en"/>
            </a:br>
            <a:r>
              <a:rPr lang="en"/>
              <a:t>Use activations.shape to see its dimensions.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Change the visualization to visualize other units like 221, 384, or 310.</a:t>
            </a:r>
            <a:br>
              <a:rPr lang="en"/>
            </a:br>
            <a:r>
              <a:rPr lang="en"/>
              <a:t>How do you think these behave on other images?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5341800" y="187950"/>
            <a:ext cx="36321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bit.ly/sidn-gp</a:t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2 (5 minutes)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probe the activations by region instead of by unit, using a PaintWidget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Run the code and interact with the widget.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Change the line where mean is computed (about line 13) to compute the (positive) maximum of each channel within the selected area, instead of the weighted mean.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/>
        </p:nvSpPr>
        <p:spPr>
          <a:xfrm>
            <a:off x="5341800" y="187950"/>
            <a:ext cx="36321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bit.ly/sidn-gp</a:t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3 (5 minutes)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the widget and experiment with painting rules.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Can you find units that allow doors to be drawn? Try probing above using PROBE_IMGNUM of 13 and probing for the active units of the door.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Add doors to an image, trying in CANVAS_IMGNUM 70. Where can doors be drawn? Are there places that a door cannot be drawn?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Now try changing images and regions and units. Can you draw trees?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/>
        </p:nvSpPr>
        <p:spPr>
          <a:xfrm>
            <a:off x="5341800" y="187950"/>
            <a:ext cx="36321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bit.ly/sidn-gp</a:t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bit.ly/sidn-ganpaint-sol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IAP.SIDN ‘20</a:t>
            </a:r>
            <a:endParaRPr/>
          </a:p>
        </p:txBody>
      </p:sp>
      <p:sp>
        <p:nvSpPr>
          <p:cNvPr id="101" name="Google Shape;101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Methods</a:t>
            </a:r>
            <a:endParaRPr/>
          </a:p>
        </p:txBody>
      </p:sp>
      <p:sp>
        <p:nvSpPr>
          <p:cNvPr id="102" name="Google Shape;102;p20"/>
          <p:cNvSpPr txBox="1"/>
          <p:nvPr/>
        </p:nvSpPr>
        <p:spPr>
          <a:xfrm>
            <a:off x="311700" y="4039125"/>
            <a:ext cx="8520600" cy="10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Hendrik Strobelt (MIT-IBM AI Lab),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Sebastian Gehrmann (Harvard SEAS),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David Bau (MIT CSAIL)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?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methods help: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 generate hypotheses around model behavior or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when the exploration space is too large for brute-force methods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asking counterfactual “what if” questions to model and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Interactive methods can enable: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application of methods to real-world problems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teaching by lowering the entry barrier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visibility and feedback for new methods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